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grandir Bold" pitchFamily="2" charset="77"/>
      <p:regular r:id="rId16"/>
      <p:bold r:id="rId17"/>
    </p:embeddedFont>
    <p:embeddedFont>
      <p:font typeface="Amaranth" panose="02000503050000020004" pitchFamily="2" charset="77"/>
      <p:regular r:id="rId18"/>
      <p:bold r:id="rId19"/>
    </p:embeddedFont>
    <p:embeddedFont>
      <p:font typeface="Better Together Condensed" panose="02000508000000020004" pitchFamily="2" charset="77"/>
      <p:regular r:id="rId20"/>
    </p:embeddedFont>
    <p:embeddedFont>
      <p:font typeface="Canva Sans Bold" panose="020B0803030501040103" pitchFamily="34" charset="0"/>
      <p:regular r:id="rId21"/>
      <p:bold r:id="rId22"/>
    </p:embeddedFont>
    <p:embeddedFont>
      <p:font typeface="Fira Sans Light" panose="020F0302020204030204" pitchFamily="34" charset="0"/>
      <p:regular r:id="rId23"/>
      <p:italic r:id="rId24"/>
    </p:embeddedFont>
    <p:embeddedFont>
      <p:font typeface="Fira Sans Medium" panose="020F0502020204030204" pitchFamily="34" charset="0"/>
      <p:regular r:id="rId25"/>
      <p:italic r:id="rId26"/>
    </p:embeddedFont>
    <p:embeddedFont>
      <p:font typeface="Fira Sans Ultra-Bold" panose="020B0903050000020004" pitchFamily="34" charset="0"/>
      <p:regular r:id="rId27"/>
      <p:bold r:id="rId28"/>
    </p:embeddedFont>
    <p:embeddedFont>
      <p:font typeface="Manjari" panose="02000503000000000000" pitchFamily="2" charset="0"/>
      <p:regular r:id="rId29"/>
    </p:embeddedFont>
    <p:embeddedFont>
      <p:font typeface="Manjari Bold" panose="02000503000000000000" pitchFamily="2" charset="0"/>
      <p:regular r:id="rId30"/>
      <p:bold r:id="rId31"/>
    </p:embeddedFont>
    <p:embeddedFont>
      <p:font typeface="Martel Bold" pitchFamily="2" charset="77"/>
      <p:regular r:id="rId32"/>
      <p:bold r:id="rId33"/>
    </p:embeddedFont>
    <p:embeddedFont>
      <p:font typeface="Neue Machina Ultra-Bold" pitchFamily="2" charset="77"/>
      <p:regular r:id="rId34"/>
      <p:bold r:id="rId35"/>
    </p:embeddedFont>
    <p:embeddedFont>
      <p:font typeface="TT Chocolates Bold" panose="02000803020000020003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0" autoAdjust="0"/>
  </p:normalViewPr>
  <p:slideViewPr>
    <p:cSldViewPr>
      <p:cViewPr varScale="1">
        <p:scale>
          <a:sx n="80" d="100"/>
          <a:sy n="80" d="100"/>
        </p:scale>
        <p:origin x="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10.sv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A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195" y="721637"/>
            <a:ext cx="9714755" cy="4857378"/>
          </a:xfrm>
          <a:custGeom>
            <a:avLst/>
            <a:gdLst/>
            <a:ahLst/>
            <a:cxnLst/>
            <a:rect l="l" t="t" r="r" b="b"/>
            <a:pathLst>
              <a:path w="9714755" h="4857378">
                <a:moveTo>
                  <a:pt x="0" y="0"/>
                </a:moveTo>
                <a:lnTo>
                  <a:pt x="9714755" y="0"/>
                </a:lnTo>
                <a:lnTo>
                  <a:pt x="9714755" y="4857377"/>
                </a:lnTo>
                <a:lnTo>
                  <a:pt x="0" y="4857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1421064" y="-874337"/>
            <a:ext cx="6866936" cy="14452538"/>
            <a:chOff x="0" y="0"/>
            <a:chExt cx="857629" cy="1805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7629" cy="1805014"/>
            </a:xfrm>
            <a:custGeom>
              <a:avLst/>
              <a:gdLst/>
              <a:ahLst/>
              <a:cxnLst/>
              <a:rect l="l" t="t" r="r" b="b"/>
              <a:pathLst>
                <a:path w="857629" h="1805014">
                  <a:moveTo>
                    <a:pt x="428814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805014"/>
                  </a:lnTo>
                  <a:lnTo>
                    <a:pt x="654429" y="1805014"/>
                  </a:lnTo>
                  <a:lnTo>
                    <a:pt x="654429" y="406400"/>
                  </a:lnTo>
                  <a:lnTo>
                    <a:pt x="857629" y="406400"/>
                  </a:lnTo>
                  <a:lnTo>
                    <a:pt x="428814" y="0"/>
                  </a:lnTo>
                  <a:close/>
                </a:path>
              </a:pathLst>
            </a:custGeom>
            <a:solidFill>
              <a:srgbClr val="FF914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200" y="53975"/>
              <a:ext cx="451229" cy="1751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949815" y="8374346"/>
            <a:ext cx="3809435" cy="1912654"/>
          </a:xfrm>
          <a:custGeom>
            <a:avLst/>
            <a:gdLst/>
            <a:ahLst/>
            <a:cxnLst/>
            <a:rect l="l" t="t" r="r" b="b"/>
            <a:pathLst>
              <a:path w="3809435" h="1912654">
                <a:moveTo>
                  <a:pt x="0" y="0"/>
                </a:moveTo>
                <a:lnTo>
                  <a:pt x="3809434" y="0"/>
                </a:lnTo>
                <a:lnTo>
                  <a:pt x="3809434" y="1912654"/>
                </a:lnTo>
                <a:lnTo>
                  <a:pt x="0" y="1912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7506336"/>
            <a:ext cx="9838714" cy="92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9"/>
              </a:lnSpc>
              <a:spcBef>
                <a:spcPct val="0"/>
              </a:spcBef>
            </a:pPr>
            <a:r>
              <a:rPr lang="en-US" sz="4621">
                <a:solidFill>
                  <a:srgbClr val="004BA4"/>
                </a:solidFill>
                <a:latin typeface="Agrandir Bold"/>
              </a:rPr>
              <a:t>Simplifying your path to Portugal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8446232"/>
            <a:ext cx="9838714" cy="19050"/>
          </a:xfrm>
          <a:prstGeom prst="line">
            <a:avLst/>
          </a:prstGeom>
          <a:ln w="38100" cap="flat">
            <a:solidFill>
              <a:srgbClr val="004B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9124" y="698203"/>
            <a:ext cx="6053979" cy="6053979"/>
          </a:xfrm>
          <a:custGeom>
            <a:avLst/>
            <a:gdLst/>
            <a:ahLst/>
            <a:cxnLst/>
            <a:rect l="l" t="t" r="r" b="b"/>
            <a:pathLst>
              <a:path w="6053979" h="6053979">
                <a:moveTo>
                  <a:pt x="0" y="0"/>
                </a:moveTo>
                <a:lnTo>
                  <a:pt x="6053979" y="0"/>
                </a:lnTo>
                <a:lnTo>
                  <a:pt x="6053979" y="6053980"/>
                </a:lnTo>
                <a:lnTo>
                  <a:pt x="0" y="605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440288" y="2968465"/>
            <a:ext cx="5888440" cy="5888440"/>
          </a:xfrm>
          <a:custGeom>
            <a:avLst/>
            <a:gdLst/>
            <a:ahLst/>
            <a:cxnLst/>
            <a:rect l="l" t="t" r="r" b="b"/>
            <a:pathLst>
              <a:path w="5888440" h="5888440">
                <a:moveTo>
                  <a:pt x="0" y="0"/>
                </a:moveTo>
                <a:lnTo>
                  <a:pt x="5888439" y="0"/>
                </a:lnTo>
                <a:lnTo>
                  <a:pt x="5888439" y="5888440"/>
                </a:lnTo>
                <a:lnTo>
                  <a:pt x="0" y="588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792134" y="698203"/>
            <a:ext cx="6053979" cy="6053979"/>
          </a:xfrm>
          <a:custGeom>
            <a:avLst/>
            <a:gdLst/>
            <a:ahLst/>
            <a:cxnLst/>
            <a:rect l="l" t="t" r="r" b="b"/>
            <a:pathLst>
              <a:path w="6053979" h="6053979">
                <a:moveTo>
                  <a:pt x="0" y="0"/>
                </a:moveTo>
                <a:lnTo>
                  <a:pt x="6053980" y="0"/>
                </a:lnTo>
                <a:lnTo>
                  <a:pt x="6053980" y="6053980"/>
                </a:lnTo>
                <a:lnTo>
                  <a:pt x="0" y="605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9979301" y="5913481"/>
            <a:ext cx="2224615" cy="501313"/>
          </a:xfrm>
          <a:custGeom>
            <a:avLst/>
            <a:gdLst/>
            <a:ahLst/>
            <a:cxnLst/>
            <a:rect l="l" t="t" r="r" b="b"/>
            <a:pathLst>
              <a:path w="2224615" h="501313">
                <a:moveTo>
                  <a:pt x="0" y="0"/>
                </a:moveTo>
                <a:lnTo>
                  <a:pt x="2224615" y="0"/>
                </a:lnTo>
                <a:lnTo>
                  <a:pt x="2224615" y="501314"/>
                </a:lnTo>
                <a:lnTo>
                  <a:pt x="0" y="50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9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7955569" y="3644778"/>
            <a:ext cx="2537691" cy="1268846"/>
          </a:xfrm>
          <a:custGeom>
            <a:avLst/>
            <a:gdLst/>
            <a:ahLst/>
            <a:cxnLst/>
            <a:rect l="l" t="t" r="r" b="b"/>
            <a:pathLst>
              <a:path w="2537691" h="1268846">
                <a:moveTo>
                  <a:pt x="0" y="0"/>
                </a:moveTo>
                <a:lnTo>
                  <a:pt x="2537691" y="0"/>
                </a:lnTo>
                <a:lnTo>
                  <a:pt x="2537691" y="1268846"/>
                </a:lnTo>
                <a:lnTo>
                  <a:pt x="0" y="1268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548873" y="921014"/>
            <a:ext cx="4243261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anjari Bold"/>
              </a:rPr>
              <a:t>Direct contact with lawyers /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anjari Bold"/>
              </a:rPr>
              <a:t>Personalized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3964" y="1325509"/>
            <a:ext cx="3543195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Manjari Bold"/>
              </a:rPr>
              <a:t>Immigration focused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9078" y="8943331"/>
            <a:ext cx="4350859" cy="95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anjari Bold"/>
              </a:rPr>
              <a:t>Intuitive and user-friendly interface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4103" y="2544226"/>
            <a:ext cx="2034976" cy="586751"/>
          </a:xfrm>
          <a:custGeom>
            <a:avLst/>
            <a:gdLst/>
            <a:ahLst/>
            <a:cxnLst/>
            <a:rect l="l" t="t" r="r" b="b"/>
            <a:pathLst>
              <a:path w="2034976" h="586751">
                <a:moveTo>
                  <a:pt x="0" y="0"/>
                </a:moveTo>
                <a:lnTo>
                  <a:pt x="2034975" y="0"/>
                </a:lnTo>
                <a:lnTo>
                  <a:pt x="2034975" y="586751"/>
                </a:lnTo>
                <a:lnTo>
                  <a:pt x="0" y="58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091609" y="2347408"/>
            <a:ext cx="2374792" cy="980387"/>
          </a:xfrm>
          <a:custGeom>
            <a:avLst/>
            <a:gdLst/>
            <a:ahLst/>
            <a:cxnLst/>
            <a:rect l="l" t="t" r="r" b="b"/>
            <a:pathLst>
              <a:path w="2374792" h="980387">
                <a:moveTo>
                  <a:pt x="0" y="0"/>
                </a:moveTo>
                <a:lnTo>
                  <a:pt x="2374792" y="0"/>
                </a:lnTo>
                <a:lnTo>
                  <a:pt x="2374792" y="980387"/>
                </a:lnTo>
                <a:lnTo>
                  <a:pt x="0" y="980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01" r="-10677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7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id="3" name="AutoShape 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AutoShape 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AutoShape 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utoShape 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AutoShape 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w="12700" cap="flat">
              <a:solidFill>
                <a:srgbClr val="B1B4B7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5561486" y="2260498"/>
            <a:ext cx="1851761" cy="4688002"/>
          </a:xfrm>
          <a:custGeom>
            <a:avLst/>
            <a:gdLst/>
            <a:ahLst/>
            <a:cxnLst/>
            <a:rect l="l" t="t" r="r" b="b"/>
            <a:pathLst>
              <a:path w="1851761" h="4688002">
                <a:moveTo>
                  <a:pt x="0" y="0"/>
                </a:moveTo>
                <a:lnTo>
                  <a:pt x="1851760" y="0"/>
                </a:lnTo>
                <a:lnTo>
                  <a:pt x="1851760" y="4688002"/>
                </a:lnTo>
                <a:lnTo>
                  <a:pt x="0" y="4688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5400000">
            <a:off x="10874754" y="2288575"/>
            <a:ext cx="1851761" cy="4688002"/>
          </a:xfrm>
          <a:custGeom>
            <a:avLst/>
            <a:gdLst/>
            <a:ahLst/>
            <a:cxnLst/>
            <a:rect l="l" t="t" r="r" b="b"/>
            <a:pathLst>
              <a:path w="1851761" h="4688002">
                <a:moveTo>
                  <a:pt x="0" y="0"/>
                </a:moveTo>
                <a:lnTo>
                  <a:pt x="1851760" y="0"/>
                </a:lnTo>
                <a:lnTo>
                  <a:pt x="1851760" y="4688002"/>
                </a:lnTo>
                <a:lnTo>
                  <a:pt x="0" y="4688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4143365" y="1343024"/>
            <a:ext cx="4461100" cy="3289553"/>
            <a:chOff x="0" y="0"/>
            <a:chExt cx="1763979" cy="13007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63979" cy="1300734"/>
            </a:xfrm>
            <a:custGeom>
              <a:avLst/>
              <a:gdLst/>
              <a:ahLst/>
              <a:cxnLst/>
              <a:rect l="l" t="t" r="r" b="b"/>
              <a:pathLst>
                <a:path w="1763979" h="1300734">
                  <a:moveTo>
                    <a:pt x="88507" y="0"/>
                  </a:moveTo>
                  <a:lnTo>
                    <a:pt x="1675473" y="0"/>
                  </a:lnTo>
                  <a:cubicBezTo>
                    <a:pt x="1724353" y="0"/>
                    <a:pt x="1763979" y="39626"/>
                    <a:pt x="1763979" y="88507"/>
                  </a:cubicBezTo>
                  <a:lnTo>
                    <a:pt x="1763979" y="1212227"/>
                  </a:lnTo>
                  <a:cubicBezTo>
                    <a:pt x="1763979" y="1235700"/>
                    <a:pt x="1754655" y="1258212"/>
                    <a:pt x="1738056" y="1274811"/>
                  </a:cubicBezTo>
                  <a:cubicBezTo>
                    <a:pt x="1721458" y="1291409"/>
                    <a:pt x="1698946" y="1300734"/>
                    <a:pt x="1675473" y="1300734"/>
                  </a:cubicBezTo>
                  <a:lnTo>
                    <a:pt x="88507" y="1300734"/>
                  </a:lnTo>
                  <a:cubicBezTo>
                    <a:pt x="65033" y="1300734"/>
                    <a:pt x="42521" y="1291409"/>
                    <a:pt x="25923" y="1274811"/>
                  </a:cubicBezTo>
                  <a:cubicBezTo>
                    <a:pt x="9325" y="1258212"/>
                    <a:pt x="0" y="1235700"/>
                    <a:pt x="0" y="1212227"/>
                  </a:cubicBezTo>
                  <a:lnTo>
                    <a:pt x="0" y="88507"/>
                  </a:lnTo>
                  <a:cubicBezTo>
                    <a:pt x="0" y="39626"/>
                    <a:pt x="39626" y="0"/>
                    <a:pt x="88507" y="0"/>
                  </a:cubicBezTo>
                  <a:close/>
                </a:path>
              </a:pathLst>
            </a:custGeom>
            <a:solidFill>
              <a:srgbClr val="17539B"/>
            </a:solidFill>
            <a:ln w="19050" cap="rnd">
              <a:solidFill>
                <a:srgbClr val="FF914C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63979" cy="133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70084" y="1343024"/>
            <a:ext cx="4461100" cy="3289553"/>
            <a:chOff x="0" y="0"/>
            <a:chExt cx="1763979" cy="13007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63979" cy="1300734"/>
            </a:xfrm>
            <a:custGeom>
              <a:avLst/>
              <a:gdLst/>
              <a:ahLst/>
              <a:cxnLst/>
              <a:rect l="l" t="t" r="r" b="b"/>
              <a:pathLst>
                <a:path w="1763979" h="1300734">
                  <a:moveTo>
                    <a:pt x="88507" y="0"/>
                  </a:moveTo>
                  <a:lnTo>
                    <a:pt x="1675473" y="0"/>
                  </a:lnTo>
                  <a:cubicBezTo>
                    <a:pt x="1724353" y="0"/>
                    <a:pt x="1763979" y="39626"/>
                    <a:pt x="1763979" y="88507"/>
                  </a:cubicBezTo>
                  <a:lnTo>
                    <a:pt x="1763979" y="1212227"/>
                  </a:lnTo>
                  <a:cubicBezTo>
                    <a:pt x="1763979" y="1235700"/>
                    <a:pt x="1754655" y="1258212"/>
                    <a:pt x="1738056" y="1274811"/>
                  </a:cubicBezTo>
                  <a:cubicBezTo>
                    <a:pt x="1721458" y="1291409"/>
                    <a:pt x="1698946" y="1300734"/>
                    <a:pt x="1675473" y="1300734"/>
                  </a:cubicBezTo>
                  <a:lnTo>
                    <a:pt x="88507" y="1300734"/>
                  </a:lnTo>
                  <a:cubicBezTo>
                    <a:pt x="65033" y="1300734"/>
                    <a:pt x="42521" y="1291409"/>
                    <a:pt x="25923" y="1274811"/>
                  </a:cubicBezTo>
                  <a:cubicBezTo>
                    <a:pt x="9325" y="1258212"/>
                    <a:pt x="0" y="1235700"/>
                    <a:pt x="0" y="1212227"/>
                  </a:cubicBezTo>
                  <a:lnTo>
                    <a:pt x="0" y="88507"/>
                  </a:lnTo>
                  <a:cubicBezTo>
                    <a:pt x="0" y="39626"/>
                    <a:pt x="39626" y="0"/>
                    <a:pt x="88507" y="0"/>
                  </a:cubicBezTo>
                  <a:close/>
                </a:path>
              </a:pathLst>
            </a:custGeom>
            <a:solidFill>
              <a:srgbClr val="17539B"/>
            </a:solidFill>
            <a:ln w="19050" cap="rnd">
              <a:solidFill>
                <a:srgbClr val="FF914C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63979" cy="133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15317" y="5289801"/>
            <a:ext cx="5857367" cy="4114800"/>
          </a:xfrm>
          <a:custGeom>
            <a:avLst/>
            <a:gdLst/>
            <a:ahLst/>
            <a:cxnLst/>
            <a:rect l="l" t="t" r="r" b="b"/>
            <a:pathLst>
              <a:path w="5857367" h="4114800">
                <a:moveTo>
                  <a:pt x="0" y="0"/>
                </a:moveTo>
                <a:lnTo>
                  <a:pt x="5857366" y="0"/>
                </a:lnTo>
                <a:lnTo>
                  <a:pt x="58573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Box 19"/>
          <p:cNvSpPr txBox="1"/>
          <p:nvPr/>
        </p:nvSpPr>
        <p:spPr>
          <a:xfrm>
            <a:off x="4527933" y="1899477"/>
            <a:ext cx="3691964" cy="31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331">
                <a:solidFill>
                  <a:srgbClr val="FF914C"/>
                </a:solidFill>
                <a:latin typeface="Neue Machina Ultra-Bold"/>
              </a:rPr>
              <a:t>INNITIAL ROLLOUT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91896" y="1899477"/>
            <a:ext cx="2963839" cy="32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7"/>
              </a:lnSpc>
            </a:pPr>
            <a:r>
              <a:rPr lang="en-US" sz="2397">
                <a:solidFill>
                  <a:srgbClr val="FF914C"/>
                </a:solidFill>
                <a:latin typeface="Neue Machina Ultra-Bold"/>
              </a:rPr>
              <a:t>FULL LAUNCH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18815" y="2792457"/>
            <a:ext cx="31102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15 000€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06686" y="2792457"/>
            <a:ext cx="258789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150 000€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92619" y="6659222"/>
            <a:ext cx="5502762" cy="124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9"/>
              </a:lnSpc>
            </a:pPr>
            <a:r>
              <a:rPr lang="en-US" sz="7328" dirty="0">
                <a:solidFill>
                  <a:srgbClr val="FFFFFF"/>
                </a:solidFill>
                <a:latin typeface="Canva Sans Bold"/>
              </a:rPr>
              <a:t>500 000€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92619" y="7835155"/>
            <a:ext cx="5502762" cy="56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maranth"/>
              </a:rPr>
              <a:t>by 2027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98018" y="6253782"/>
            <a:ext cx="3691964" cy="31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331">
                <a:solidFill>
                  <a:srgbClr val="FF914C"/>
                </a:solidFill>
                <a:latin typeface="Neue Machina Ultra-Bold"/>
              </a:rPr>
              <a:t>EXPECTED RETURN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1136" y="3890077"/>
            <a:ext cx="3411382" cy="2954103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7703" t="-1250" r="-25612" b="-7626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004BA4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55482" y="3890077"/>
            <a:ext cx="3411382" cy="2954103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803" b="-1681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10700" y="3890077"/>
            <a:ext cx="3411382" cy="295410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b="-154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65918" y="3890077"/>
            <a:ext cx="3411382" cy="2954103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0008" r="-22621" b="-6959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2918" y="7169877"/>
            <a:ext cx="3015230" cy="885506"/>
            <a:chOff x="0" y="0"/>
            <a:chExt cx="4020307" cy="11806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90940"/>
              <a:ext cx="4020307" cy="489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7"/>
                </a:lnSpc>
                <a:spcBef>
                  <a:spcPct val="0"/>
                </a:spcBef>
              </a:pPr>
              <a:r>
                <a:rPr lang="en-US" sz="2212" u="none" spc="11">
                  <a:solidFill>
                    <a:srgbClr val="000000"/>
                  </a:solidFill>
                  <a:latin typeface="Fira Sans Light"/>
                </a:rPr>
                <a:t>Chief Executive Officer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889" y="-9525"/>
              <a:ext cx="4003418" cy="638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17"/>
                </a:lnSpc>
                <a:spcBef>
                  <a:spcPct val="0"/>
                </a:spcBef>
              </a:pPr>
              <a:r>
                <a:rPr lang="en-US" sz="3097" spc="92">
                  <a:solidFill>
                    <a:srgbClr val="1836B2"/>
                  </a:solidFill>
                  <a:latin typeface="Fira Sans Ultra-Bold"/>
                </a:rPr>
                <a:t>João Capitão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465918" y="7169877"/>
            <a:ext cx="3434207" cy="885506"/>
            <a:chOff x="0" y="0"/>
            <a:chExt cx="4578943" cy="118067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90940"/>
              <a:ext cx="4578943" cy="489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7"/>
                </a:lnSpc>
                <a:spcBef>
                  <a:spcPct val="0"/>
                </a:spcBef>
              </a:pPr>
              <a:r>
                <a:rPr lang="en-US" sz="2212" u="none" spc="11">
                  <a:solidFill>
                    <a:srgbClr val="000000"/>
                  </a:solidFill>
                  <a:latin typeface="Fira Sans Light"/>
                </a:rPr>
                <a:t>Chief Financial Officer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236" y="-9525"/>
              <a:ext cx="4559707" cy="638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17"/>
                </a:lnSpc>
                <a:spcBef>
                  <a:spcPct val="0"/>
                </a:spcBef>
              </a:pPr>
              <a:r>
                <a:rPr lang="en-US" sz="3097" spc="92">
                  <a:solidFill>
                    <a:srgbClr val="1836B2"/>
                  </a:solidFill>
                  <a:latin typeface="Fira Sans Ultra-Bold"/>
                </a:rPr>
                <a:t>Francisco Fogaça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08776" y="7169877"/>
            <a:ext cx="3015230" cy="885506"/>
            <a:chOff x="0" y="0"/>
            <a:chExt cx="4020307" cy="118067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90940"/>
              <a:ext cx="4020307" cy="489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7"/>
                </a:lnSpc>
                <a:spcBef>
                  <a:spcPct val="0"/>
                </a:spcBef>
              </a:pPr>
              <a:r>
                <a:rPr lang="en-US" sz="2212" spc="11">
                  <a:solidFill>
                    <a:srgbClr val="000000"/>
                  </a:solidFill>
                  <a:latin typeface="Fira Sans Light"/>
                </a:rPr>
                <a:t>Marketing Specialist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889" y="-9525"/>
              <a:ext cx="4003418" cy="638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17"/>
                </a:lnSpc>
                <a:spcBef>
                  <a:spcPct val="0"/>
                </a:spcBef>
              </a:pPr>
              <a:r>
                <a:rPr lang="en-US" sz="3097" spc="92">
                  <a:solidFill>
                    <a:srgbClr val="1836B2"/>
                  </a:solidFill>
                  <a:latin typeface="Fira Sans Ultra-Bold"/>
                </a:rPr>
                <a:t>Tausif Ahmad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173689" y="7169877"/>
            <a:ext cx="3406276" cy="885506"/>
            <a:chOff x="0" y="0"/>
            <a:chExt cx="4541701" cy="118067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90940"/>
              <a:ext cx="4541701" cy="489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7"/>
                </a:lnSpc>
                <a:spcBef>
                  <a:spcPct val="0"/>
                </a:spcBef>
              </a:pPr>
              <a:r>
                <a:rPr lang="en-US" sz="2212" spc="11">
                  <a:solidFill>
                    <a:srgbClr val="000000"/>
                  </a:solidFill>
                  <a:latin typeface="Fira Sans Light"/>
                </a:rPr>
                <a:t>Communication Specialist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080" y="-9525"/>
              <a:ext cx="4522621" cy="638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17"/>
                </a:lnSpc>
                <a:spcBef>
                  <a:spcPct val="0"/>
                </a:spcBef>
              </a:pPr>
              <a:r>
                <a:rPr lang="en-US" sz="3097" spc="92">
                  <a:solidFill>
                    <a:srgbClr val="1836B2"/>
                  </a:solidFill>
                  <a:latin typeface="Fira Sans Ultra-Bold"/>
                </a:rPr>
                <a:t>Lara Menezes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74531"/>
          </a:xfrm>
          <a:custGeom>
            <a:avLst/>
            <a:gdLst/>
            <a:ahLst/>
            <a:cxnLst/>
            <a:rect l="l" t="t" r="r" b="b"/>
            <a:pathLst>
              <a:path w="18288000" h="10274531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54218" y="1924447"/>
            <a:ext cx="9025344" cy="17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8"/>
              </a:lnSpc>
            </a:pPr>
            <a:r>
              <a:rPr lang="en-US" sz="11518">
                <a:solidFill>
                  <a:srgbClr val="FFFFFF"/>
                </a:solidFill>
                <a:latin typeface="TT Chocolates Bold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8057111" y="0"/>
            <a:ext cx="10230889" cy="10287000"/>
          </a:xfrm>
          <a:custGeom>
            <a:avLst/>
            <a:gdLst/>
            <a:ahLst/>
            <a:cxnLst/>
            <a:rect l="l" t="t" r="r" b="b"/>
            <a:pathLst>
              <a:path w="10230889" h="10287000">
                <a:moveTo>
                  <a:pt x="0" y="0"/>
                </a:moveTo>
                <a:lnTo>
                  <a:pt x="10230889" y="0"/>
                </a:lnTo>
                <a:lnTo>
                  <a:pt x="10230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617" y="1565630"/>
            <a:ext cx="14630767" cy="7155741"/>
          </a:xfrm>
          <a:custGeom>
            <a:avLst/>
            <a:gdLst/>
            <a:ahLst/>
            <a:cxnLst/>
            <a:rect l="l" t="t" r="r" b="b"/>
            <a:pathLst>
              <a:path w="14630767" h="7155741">
                <a:moveTo>
                  <a:pt x="0" y="0"/>
                </a:moveTo>
                <a:lnTo>
                  <a:pt x="14630766" y="0"/>
                </a:lnTo>
                <a:lnTo>
                  <a:pt x="14630766" y="7155740"/>
                </a:lnTo>
                <a:lnTo>
                  <a:pt x="0" y="7155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9002686" y="-1845638"/>
            <a:ext cx="9803968" cy="12795990"/>
            <a:chOff x="0" y="0"/>
            <a:chExt cx="13071958" cy="17061320"/>
          </a:xfrm>
        </p:grpSpPr>
        <p:sp>
          <p:nvSpPr>
            <p:cNvPr id="4" name="Freeform 4"/>
            <p:cNvSpPr/>
            <p:nvPr/>
          </p:nvSpPr>
          <p:spPr>
            <a:xfrm rot="5400000">
              <a:off x="-6717895" y="6717895"/>
              <a:ext cx="17061320" cy="3625531"/>
            </a:xfrm>
            <a:custGeom>
              <a:avLst/>
              <a:gdLst/>
              <a:ahLst/>
              <a:cxnLst/>
              <a:rect l="l" t="t" r="r" b="b"/>
              <a:pathLst>
                <a:path w="17061320" h="3625531">
                  <a:moveTo>
                    <a:pt x="0" y="0"/>
                  </a:moveTo>
                  <a:lnTo>
                    <a:pt x="17061320" y="0"/>
                  </a:lnTo>
                  <a:lnTo>
                    <a:pt x="17061320" y="3625530"/>
                  </a:lnTo>
                  <a:lnTo>
                    <a:pt x="0" y="362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625531" y="463985"/>
              <a:ext cx="9446427" cy="16597336"/>
              <a:chOff x="0" y="0"/>
              <a:chExt cx="1865961" cy="32784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5961" cy="3278486"/>
              </a:xfrm>
              <a:custGeom>
                <a:avLst/>
                <a:gdLst/>
                <a:ahLst/>
                <a:cxnLst/>
                <a:rect l="l" t="t" r="r" b="b"/>
                <a:pathLst>
                  <a:path w="1865961" h="3278486">
                    <a:moveTo>
                      <a:pt x="0" y="0"/>
                    </a:moveTo>
                    <a:lnTo>
                      <a:pt x="1865961" y="0"/>
                    </a:lnTo>
                    <a:lnTo>
                      <a:pt x="1865961" y="3278486"/>
                    </a:lnTo>
                    <a:lnTo>
                      <a:pt x="0" y="3278486"/>
                    </a:lnTo>
                    <a:close/>
                  </a:path>
                </a:pathLst>
              </a:custGeom>
              <a:solidFill>
                <a:srgbClr val="72ADDB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9525"/>
                <a:ext cx="1865961" cy="32689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1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 rot="303597">
            <a:off x="1666859" y="1162990"/>
            <a:ext cx="6828461" cy="4054351"/>
            <a:chOff x="0" y="0"/>
            <a:chExt cx="9104614" cy="5405801"/>
          </a:xfrm>
        </p:grpSpPr>
        <p:sp>
          <p:nvSpPr>
            <p:cNvPr id="9" name="Freeform 9"/>
            <p:cNvSpPr/>
            <p:nvPr/>
          </p:nvSpPr>
          <p:spPr>
            <a:xfrm rot="-278853">
              <a:off x="247986" y="1846743"/>
              <a:ext cx="8740943" cy="3210213"/>
            </a:xfrm>
            <a:custGeom>
              <a:avLst/>
              <a:gdLst/>
              <a:ahLst/>
              <a:cxnLst/>
              <a:rect l="l" t="t" r="r" b="b"/>
              <a:pathLst>
                <a:path w="8740943" h="3210213">
                  <a:moveTo>
                    <a:pt x="0" y="0"/>
                  </a:moveTo>
                  <a:lnTo>
                    <a:pt x="8740943" y="0"/>
                  </a:lnTo>
                  <a:lnTo>
                    <a:pt x="8740943" y="3210212"/>
                  </a:lnTo>
                  <a:lnTo>
                    <a:pt x="0" y="321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 rot="10516286">
              <a:off x="117442" y="354818"/>
              <a:ext cx="8740943" cy="3210213"/>
            </a:xfrm>
            <a:custGeom>
              <a:avLst/>
              <a:gdLst/>
              <a:ahLst/>
              <a:cxnLst/>
              <a:rect l="l" t="t" r="r" b="b"/>
              <a:pathLst>
                <a:path w="8740943" h="3210213">
                  <a:moveTo>
                    <a:pt x="0" y="0"/>
                  </a:moveTo>
                  <a:lnTo>
                    <a:pt x="8740943" y="0"/>
                  </a:lnTo>
                  <a:lnTo>
                    <a:pt x="8740943" y="3210212"/>
                  </a:lnTo>
                  <a:lnTo>
                    <a:pt x="0" y="321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94962" y="4552357"/>
            <a:ext cx="3213271" cy="385593"/>
          </a:xfrm>
          <a:custGeom>
            <a:avLst/>
            <a:gdLst/>
            <a:ahLst/>
            <a:cxnLst/>
            <a:rect l="l" t="t" r="r" b="b"/>
            <a:pathLst>
              <a:path w="3213271" h="385593">
                <a:moveTo>
                  <a:pt x="0" y="0"/>
                </a:moveTo>
                <a:lnTo>
                  <a:pt x="3213271" y="0"/>
                </a:lnTo>
                <a:lnTo>
                  <a:pt x="3213271" y="385593"/>
                </a:lnTo>
                <a:lnTo>
                  <a:pt x="0" y="385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902458" y="5720120"/>
            <a:ext cx="8398278" cy="330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323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Background</a:t>
            </a:r>
            <a:r>
              <a:rPr lang="en-US" sz="3300">
                <a:solidFill>
                  <a:srgbClr val="000000"/>
                </a:solidFill>
                <a:latin typeface="Manjari"/>
              </a:rPr>
              <a:t>: student from Brazil</a:t>
            </a:r>
          </a:p>
          <a:p>
            <a:pPr marL="712470" lvl="1" indent="-356235" algn="l">
              <a:lnSpc>
                <a:spcPts val="4323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Challenges</a:t>
            </a:r>
            <a:r>
              <a:rPr lang="en-US" sz="3300">
                <a:solidFill>
                  <a:srgbClr val="000000"/>
                </a:solidFill>
                <a:latin typeface="Manjari"/>
              </a:rPr>
              <a:t>: Facing complex visa application process</a:t>
            </a:r>
          </a:p>
          <a:p>
            <a:pPr marL="712470" lvl="1" indent="-356235" algn="l">
              <a:lnSpc>
                <a:spcPts val="4323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Goals</a:t>
            </a:r>
            <a:r>
              <a:rPr lang="en-US" sz="3300">
                <a:solidFill>
                  <a:srgbClr val="000000"/>
                </a:solidFill>
                <a:latin typeface="Manjari"/>
              </a:rPr>
              <a:t>: Successfully obtain a visa, start her academic journey in Portugal</a:t>
            </a:r>
          </a:p>
          <a:p>
            <a:pPr algn="ctr">
              <a:lnSpc>
                <a:spcPts val="4323"/>
              </a:lnSpc>
            </a:pPr>
            <a:endParaRPr lang="en-US" sz="3300">
              <a:solidFill>
                <a:srgbClr val="000000"/>
              </a:solidFill>
              <a:latin typeface="Manjari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269910" y="1717262"/>
            <a:ext cx="5269520" cy="7081431"/>
            <a:chOff x="0" y="0"/>
            <a:chExt cx="3663950" cy="492379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l="-79391" r="-2294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Box 16"/>
          <p:cNvSpPr txBox="1"/>
          <p:nvPr/>
        </p:nvSpPr>
        <p:spPr>
          <a:xfrm rot="7990">
            <a:off x="2080381" y="2348923"/>
            <a:ext cx="6042432" cy="193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0"/>
              </a:lnSpc>
            </a:pPr>
            <a:r>
              <a:rPr lang="en-US" sz="14410" spc="763">
                <a:solidFill>
                  <a:srgbClr val="000000"/>
                </a:solidFill>
                <a:latin typeface="Better Together Condensed"/>
              </a:rPr>
              <a:t>Maria</a:t>
            </a:r>
          </a:p>
        </p:txBody>
      </p:sp>
      <p:sp>
        <p:nvSpPr>
          <p:cNvPr id="17" name="Freeform 17"/>
          <p:cNvSpPr/>
          <p:nvPr/>
        </p:nvSpPr>
        <p:spPr>
          <a:xfrm rot="380489">
            <a:off x="1119279" y="970296"/>
            <a:ext cx="1917116" cy="1746319"/>
          </a:xfrm>
          <a:custGeom>
            <a:avLst/>
            <a:gdLst/>
            <a:ahLst/>
            <a:cxnLst/>
            <a:rect l="l" t="t" r="r" b="b"/>
            <a:pathLst>
              <a:path w="1917116" h="1746319">
                <a:moveTo>
                  <a:pt x="0" y="0"/>
                </a:moveTo>
                <a:lnTo>
                  <a:pt x="1917116" y="0"/>
                </a:lnTo>
                <a:lnTo>
                  <a:pt x="1917116" y="1746318"/>
                </a:lnTo>
                <a:lnTo>
                  <a:pt x="0" y="1746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-90686">
            <a:off x="13554472" y="1367659"/>
            <a:ext cx="700397" cy="699206"/>
          </a:xfrm>
          <a:custGeom>
            <a:avLst/>
            <a:gdLst/>
            <a:ahLst/>
            <a:cxnLst/>
            <a:rect l="l" t="t" r="r" b="b"/>
            <a:pathLst>
              <a:path w="700397" h="699206">
                <a:moveTo>
                  <a:pt x="0" y="0"/>
                </a:moveTo>
                <a:lnTo>
                  <a:pt x="700397" y="0"/>
                </a:lnTo>
                <a:lnTo>
                  <a:pt x="700397" y="699206"/>
                </a:lnTo>
                <a:lnTo>
                  <a:pt x="0" y="699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7" t="-17888" r="-7226" b="-3426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9002686" y="-1845638"/>
            <a:ext cx="9803968" cy="12795990"/>
            <a:chOff x="0" y="0"/>
            <a:chExt cx="13071958" cy="17061320"/>
          </a:xfrm>
        </p:grpSpPr>
        <p:sp>
          <p:nvSpPr>
            <p:cNvPr id="4" name="Freeform 4"/>
            <p:cNvSpPr/>
            <p:nvPr/>
          </p:nvSpPr>
          <p:spPr>
            <a:xfrm rot="5400000">
              <a:off x="-6717895" y="6717895"/>
              <a:ext cx="17061320" cy="3625531"/>
            </a:xfrm>
            <a:custGeom>
              <a:avLst/>
              <a:gdLst/>
              <a:ahLst/>
              <a:cxnLst/>
              <a:rect l="l" t="t" r="r" b="b"/>
              <a:pathLst>
                <a:path w="17061320" h="3625531">
                  <a:moveTo>
                    <a:pt x="0" y="0"/>
                  </a:moveTo>
                  <a:lnTo>
                    <a:pt x="17061320" y="0"/>
                  </a:lnTo>
                  <a:lnTo>
                    <a:pt x="17061320" y="3625530"/>
                  </a:lnTo>
                  <a:lnTo>
                    <a:pt x="0" y="362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625531" y="463985"/>
              <a:ext cx="9446427" cy="16597336"/>
              <a:chOff x="0" y="0"/>
              <a:chExt cx="1865961" cy="32784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5961" cy="3278486"/>
              </a:xfrm>
              <a:custGeom>
                <a:avLst/>
                <a:gdLst/>
                <a:ahLst/>
                <a:cxnLst/>
                <a:rect l="l" t="t" r="r" b="b"/>
                <a:pathLst>
                  <a:path w="1865961" h="3278486">
                    <a:moveTo>
                      <a:pt x="0" y="0"/>
                    </a:moveTo>
                    <a:lnTo>
                      <a:pt x="1865961" y="0"/>
                    </a:lnTo>
                    <a:lnTo>
                      <a:pt x="1865961" y="3278486"/>
                    </a:lnTo>
                    <a:lnTo>
                      <a:pt x="0" y="3278486"/>
                    </a:lnTo>
                    <a:close/>
                  </a:path>
                </a:pathLst>
              </a:custGeom>
              <a:solidFill>
                <a:srgbClr val="F8AE3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9525"/>
                <a:ext cx="1865961" cy="32689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1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 rot="303597">
            <a:off x="1687367" y="910399"/>
            <a:ext cx="6828461" cy="4054351"/>
            <a:chOff x="0" y="0"/>
            <a:chExt cx="9104614" cy="5405801"/>
          </a:xfrm>
        </p:grpSpPr>
        <p:sp>
          <p:nvSpPr>
            <p:cNvPr id="9" name="Freeform 9"/>
            <p:cNvSpPr/>
            <p:nvPr/>
          </p:nvSpPr>
          <p:spPr>
            <a:xfrm rot="-278853">
              <a:off x="247986" y="1846743"/>
              <a:ext cx="8740943" cy="3210213"/>
            </a:xfrm>
            <a:custGeom>
              <a:avLst/>
              <a:gdLst/>
              <a:ahLst/>
              <a:cxnLst/>
              <a:rect l="l" t="t" r="r" b="b"/>
              <a:pathLst>
                <a:path w="8740943" h="3210213">
                  <a:moveTo>
                    <a:pt x="0" y="0"/>
                  </a:moveTo>
                  <a:lnTo>
                    <a:pt x="8740943" y="0"/>
                  </a:lnTo>
                  <a:lnTo>
                    <a:pt x="8740943" y="3210212"/>
                  </a:lnTo>
                  <a:lnTo>
                    <a:pt x="0" y="321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 rot="10516286">
              <a:off x="117442" y="354818"/>
              <a:ext cx="8740943" cy="3210213"/>
            </a:xfrm>
            <a:custGeom>
              <a:avLst/>
              <a:gdLst/>
              <a:ahLst/>
              <a:cxnLst/>
              <a:rect l="l" t="t" r="r" b="b"/>
              <a:pathLst>
                <a:path w="8740943" h="3210213">
                  <a:moveTo>
                    <a:pt x="0" y="0"/>
                  </a:moveTo>
                  <a:lnTo>
                    <a:pt x="8740943" y="0"/>
                  </a:lnTo>
                  <a:lnTo>
                    <a:pt x="8740943" y="3210212"/>
                  </a:lnTo>
                  <a:lnTo>
                    <a:pt x="0" y="321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r="-3926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94962" y="4552357"/>
            <a:ext cx="3213271" cy="385593"/>
          </a:xfrm>
          <a:custGeom>
            <a:avLst/>
            <a:gdLst/>
            <a:ahLst/>
            <a:cxnLst/>
            <a:rect l="l" t="t" r="r" b="b"/>
            <a:pathLst>
              <a:path w="3213271" h="385593">
                <a:moveTo>
                  <a:pt x="0" y="0"/>
                </a:moveTo>
                <a:lnTo>
                  <a:pt x="3213271" y="0"/>
                </a:lnTo>
                <a:lnTo>
                  <a:pt x="3213271" y="385593"/>
                </a:lnTo>
                <a:lnTo>
                  <a:pt x="0" y="385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269910" y="1717262"/>
            <a:ext cx="5269520" cy="7081431"/>
            <a:chOff x="0" y="0"/>
            <a:chExt cx="3663950" cy="492379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8"/>
              <a:stretch>
                <a:fillRect l="-22394" r="-79938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 rot="7990">
            <a:off x="2080381" y="2096647"/>
            <a:ext cx="6042432" cy="193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0"/>
              </a:lnSpc>
            </a:pPr>
            <a:r>
              <a:rPr lang="en-US" sz="14410" spc="763">
                <a:solidFill>
                  <a:srgbClr val="000000"/>
                </a:solidFill>
                <a:latin typeface="Better Together Condensed"/>
              </a:rPr>
              <a:t>Ricardo</a:t>
            </a:r>
          </a:p>
        </p:txBody>
      </p:sp>
      <p:sp>
        <p:nvSpPr>
          <p:cNvPr id="16" name="Freeform 16"/>
          <p:cNvSpPr/>
          <p:nvPr/>
        </p:nvSpPr>
        <p:spPr>
          <a:xfrm rot="380489">
            <a:off x="1119279" y="970296"/>
            <a:ext cx="1917116" cy="1746319"/>
          </a:xfrm>
          <a:custGeom>
            <a:avLst/>
            <a:gdLst/>
            <a:ahLst/>
            <a:cxnLst/>
            <a:rect l="l" t="t" r="r" b="b"/>
            <a:pathLst>
              <a:path w="1917116" h="1746319">
                <a:moveTo>
                  <a:pt x="0" y="0"/>
                </a:moveTo>
                <a:lnTo>
                  <a:pt x="1917116" y="0"/>
                </a:lnTo>
                <a:lnTo>
                  <a:pt x="1917116" y="1746318"/>
                </a:lnTo>
                <a:lnTo>
                  <a:pt x="0" y="17463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-90686">
            <a:off x="13554472" y="1367659"/>
            <a:ext cx="700397" cy="699206"/>
          </a:xfrm>
          <a:custGeom>
            <a:avLst/>
            <a:gdLst/>
            <a:ahLst/>
            <a:cxnLst/>
            <a:rect l="l" t="t" r="r" b="b"/>
            <a:pathLst>
              <a:path w="700397" h="699206">
                <a:moveTo>
                  <a:pt x="0" y="0"/>
                </a:moveTo>
                <a:lnTo>
                  <a:pt x="700397" y="0"/>
                </a:lnTo>
                <a:lnTo>
                  <a:pt x="700397" y="699206"/>
                </a:lnTo>
                <a:lnTo>
                  <a:pt x="0" y="699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1172463" y="5428932"/>
            <a:ext cx="7858268" cy="382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323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Background</a:t>
            </a:r>
            <a:r>
              <a:rPr lang="en-US" sz="3300">
                <a:solidFill>
                  <a:srgbClr val="000000"/>
                </a:solidFill>
                <a:latin typeface="Manjari"/>
              </a:rPr>
              <a:t>: Experienced immigration lawyer.</a:t>
            </a:r>
          </a:p>
          <a:p>
            <a:pPr marL="712470" lvl="1" indent="-356235" algn="l">
              <a:lnSpc>
                <a:spcPts val="4323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Challenges</a:t>
            </a:r>
            <a:r>
              <a:rPr lang="en-US" sz="3300">
                <a:solidFill>
                  <a:srgbClr val="000000"/>
                </a:solidFill>
                <a:latin typeface="Manjari"/>
              </a:rPr>
              <a:t>: Struggling to reach clients due to limited online presence.</a:t>
            </a:r>
          </a:p>
          <a:p>
            <a:pPr marL="712470" lvl="1" indent="-356235" algn="l">
              <a:lnSpc>
                <a:spcPts val="4323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anjari Bold"/>
              </a:rPr>
              <a:t>Goals</a:t>
            </a:r>
            <a:r>
              <a:rPr lang="en-US" sz="3300">
                <a:solidFill>
                  <a:srgbClr val="000000"/>
                </a:solidFill>
                <a:latin typeface="Manjari"/>
              </a:rPr>
              <a:t>: Reach more clients. Increase visibility and credibility.</a:t>
            </a:r>
          </a:p>
          <a:p>
            <a:pPr algn="ctr">
              <a:lnSpc>
                <a:spcPts val="4192"/>
              </a:lnSpc>
            </a:pPr>
            <a:endParaRPr lang="en-US" sz="3300">
              <a:solidFill>
                <a:srgbClr val="000000"/>
              </a:solidFill>
              <a:latin typeface="Manja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A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104" y="1291052"/>
            <a:ext cx="15409791" cy="7704896"/>
          </a:xfrm>
          <a:custGeom>
            <a:avLst/>
            <a:gdLst/>
            <a:ahLst/>
            <a:cxnLst/>
            <a:rect l="l" t="t" r="r" b="b"/>
            <a:pathLst>
              <a:path w="15409791" h="7704896">
                <a:moveTo>
                  <a:pt x="0" y="0"/>
                </a:moveTo>
                <a:lnTo>
                  <a:pt x="15409792" y="0"/>
                </a:lnTo>
                <a:lnTo>
                  <a:pt x="15409792" y="7704896"/>
                </a:lnTo>
                <a:lnTo>
                  <a:pt x="0" y="7704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08823-7961-F404-130B-068540E32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59DA1-24B6-63BA-6DB3-293FFEA2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35600" cy="102439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38EDE-871E-4050-96B5-3F1F5CE3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" y="0"/>
            <a:ext cx="1829037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A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901037" y="2756416"/>
            <a:ext cx="7604147" cy="3802074"/>
          </a:xfrm>
          <a:custGeom>
            <a:avLst/>
            <a:gdLst/>
            <a:ahLst/>
            <a:cxnLst/>
            <a:rect l="l" t="t" r="r" b="b"/>
            <a:pathLst>
              <a:path w="7604147" h="3802074">
                <a:moveTo>
                  <a:pt x="0" y="0"/>
                </a:moveTo>
                <a:lnTo>
                  <a:pt x="7604148" y="0"/>
                </a:lnTo>
                <a:lnTo>
                  <a:pt x="7604148" y="3802074"/>
                </a:lnTo>
                <a:lnTo>
                  <a:pt x="0" y="3802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70252" y="2406534"/>
            <a:ext cx="9328808" cy="5350891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3589" t="-6493" b="-375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64049" y="2700439"/>
            <a:ext cx="12321077" cy="536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2" lvl="1" indent="-388621" algn="l">
              <a:lnSpc>
                <a:spcPts val="4680"/>
              </a:lnSpc>
              <a:buFont typeface="Arial"/>
              <a:buChar char="•"/>
            </a:pPr>
            <a:r>
              <a:rPr lang="en-US" sz="3600" spc="-36">
                <a:solidFill>
                  <a:srgbClr val="F8F4EB"/>
                </a:solidFill>
                <a:latin typeface="Manjari Bold"/>
              </a:rPr>
              <a:t>centralized platform</a:t>
            </a:r>
          </a:p>
          <a:p>
            <a:pPr algn="l">
              <a:lnSpc>
                <a:spcPts val="4680"/>
              </a:lnSpc>
            </a:pPr>
            <a:endParaRPr lang="en-US" sz="3600" spc="-36">
              <a:solidFill>
                <a:srgbClr val="F8F4EB"/>
              </a:solidFill>
              <a:latin typeface="Manjari Bold"/>
            </a:endParaRPr>
          </a:p>
          <a:p>
            <a:pPr marL="777242" lvl="1" indent="-388621" algn="l">
              <a:lnSpc>
                <a:spcPts val="4680"/>
              </a:lnSpc>
              <a:buFont typeface="Arial"/>
              <a:buChar char="•"/>
            </a:pPr>
            <a:r>
              <a:rPr lang="en-US" sz="3600" spc="-36">
                <a:solidFill>
                  <a:srgbClr val="F8F4EB"/>
                </a:solidFill>
                <a:latin typeface="Manjari Bold"/>
              </a:rPr>
              <a:t>increased visibility for lawyers</a:t>
            </a:r>
          </a:p>
          <a:p>
            <a:pPr algn="l">
              <a:lnSpc>
                <a:spcPts val="4680"/>
              </a:lnSpc>
            </a:pPr>
            <a:endParaRPr lang="en-US" sz="3600" spc="-36">
              <a:solidFill>
                <a:srgbClr val="F8F4EB"/>
              </a:solidFill>
              <a:latin typeface="Manjari Bold"/>
            </a:endParaRPr>
          </a:p>
          <a:p>
            <a:pPr marL="777242" lvl="1" indent="-388621" algn="l">
              <a:lnSpc>
                <a:spcPts val="4680"/>
              </a:lnSpc>
              <a:buFont typeface="Arial"/>
              <a:buChar char="•"/>
            </a:pPr>
            <a:r>
              <a:rPr lang="en-US" sz="3600" spc="-36">
                <a:solidFill>
                  <a:srgbClr val="F8F4EB"/>
                </a:solidFill>
                <a:latin typeface="Manjari Bold"/>
              </a:rPr>
              <a:t>reliable information for students</a:t>
            </a:r>
          </a:p>
          <a:p>
            <a:pPr algn="l">
              <a:lnSpc>
                <a:spcPts val="4680"/>
              </a:lnSpc>
            </a:pPr>
            <a:endParaRPr lang="en-US" sz="3600" spc="-36">
              <a:solidFill>
                <a:srgbClr val="F8F4EB"/>
              </a:solidFill>
              <a:latin typeface="Manjari Bold"/>
            </a:endParaRPr>
          </a:p>
          <a:p>
            <a:pPr marL="777242" lvl="1" indent="-388621" algn="l">
              <a:lnSpc>
                <a:spcPts val="4680"/>
              </a:lnSpc>
              <a:buFont typeface="Arial"/>
              <a:buChar char="•"/>
            </a:pPr>
            <a:r>
              <a:rPr lang="en-US" sz="3600" spc="-36">
                <a:solidFill>
                  <a:srgbClr val="F8F4EB"/>
                </a:solidFill>
                <a:latin typeface="Manjari Bold"/>
              </a:rPr>
              <a:t>innovative and user-friendly interface</a:t>
            </a:r>
          </a:p>
          <a:p>
            <a:pPr algn="l">
              <a:lnSpc>
                <a:spcPts val="4680"/>
              </a:lnSpc>
            </a:pPr>
            <a:endParaRPr lang="en-US" sz="3600" spc="-36">
              <a:solidFill>
                <a:srgbClr val="F8F4EB"/>
              </a:solidFill>
              <a:latin typeface="Manjari Bold"/>
            </a:endParaRPr>
          </a:p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endParaRPr lang="en-US" sz="3600" spc="-36">
              <a:solidFill>
                <a:srgbClr val="F8F4EB"/>
              </a:solidFill>
              <a:latin typeface="Manjari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267800">
            <a:off x="-3727278" y="7325331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79A6C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95233" cy="1994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39181" y="2359663"/>
            <a:ext cx="6033358" cy="6356987"/>
          </a:xfrm>
          <a:custGeom>
            <a:avLst/>
            <a:gdLst/>
            <a:ahLst/>
            <a:cxnLst/>
            <a:rect l="l" t="t" r="r" b="b"/>
            <a:pathLst>
              <a:path w="6033358" h="6356987">
                <a:moveTo>
                  <a:pt x="0" y="0"/>
                </a:moveTo>
                <a:lnTo>
                  <a:pt x="6033358" y="0"/>
                </a:lnTo>
                <a:lnTo>
                  <a:pt x="6033358" y="6356987"/>
                </a:lnTo>
                <a:lnTo>
                  <a:pt x="0" y="635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869305" y="3887827"/>
            <a:ext cx="6580495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72"/>
              </a:lnSpc>
            </a:pPr>
            <a:r>
              <a:rPr lang="en-US" sz="13194" dirty="0">
                <a:solidFill>
                  <a:srgbClr val="17539B"/>
                </a:solidFill>
                <a:latin typeface="Martel Bold"/>
              </a:rPr>
              <a:t>50 000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83706" y="6075323"/>
            <a:ext cx="6321269" cy="1308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685" dirty="0">
                <a:solidFill>
                  <a:srgbClr val="000000"/>
                </a:solidFill>
                <a:latin typeface="Manjari Bold"/>
              </a:rPr>
              <a:t>Students applying for VISA to come to Portugal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139</Words>
  <Application>Microsoft Macintosh PowerPoint</Application>
  <PresentationFormat>Custom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Manjari Bold</vt:lpstr>
      <vt:lpstr>Amaranth</vt:lpstr>
      <vt:lpstr>Fira Sans Light</vt:lpstr>
      <vt:lpstr>Neue Machina Ultra-Bold</vt:lpstr>
      <vt:lpstr>Martel Bold</vt:lpstr>
      <vt:lpstr>Fira Sans Medium</vt:lpstr>
      <vt:lpstr>Manjari</vt:lpstr>
      <vt:lpstr>Calibri</vt:lpstr>
      <vt:lpstr>Fira Sans Ultra-Bold</vt:lpstr>
      <vt:lpstr>Canva Sans Bold</vt:lpstr>
      <vt:lpstr>Arial</vt:lpstr>
      <vt:lpstr>TT Chocolates Bold</vt:lpstr>
      <vt:lpstr>Better Together Condensed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Tausif Ahmad</cp:lastModifiedBy>
  <cp:revision>5</cp:revision>
  <dcterms:created xsi:type="dcterms:W3CDTF">2006-08-16T00:00:00Z</dcterms:created>
  <dcterms:modified xsi:type="dcterms:W3CDTF">2024-06-02T09:20:57Z</dcterms:modified>
  <dc:identifier>DAGGyLDOzsY</dc:identifier>
</cp:coreProperties>
</file>